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sldIdLst>
    <p:sldId id="256" r:id="rId2"/>
    <p:sldId id="257" r:id="rId3"/>
    <p:sldId id="258" r:id="rId4"/>
    <p:sldId id="259" r:id="rId5"/>
    <p:sldId id="261" r:id="rId6"/>
    <p:sldId id="262" r:id="rId7"/>
    <p:sldId id="263" r:id="rId8"/>
    <p:sldId id="264" r:id="rId9"/>
    <p:sldId id="265" r:id="rId10"/>
    <p:sldId id="266"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85"/>
    <p:restoredTop sz="79477" autoAdjust="0"/>
  </p:normalViewPr>
  <p:slideViewPr>
    <p:cSldViewPr snapToGrid="0" snapToObjects="1">
      <p:cViewPr varScale="1">
        <p:scale>
          <a:sx n="129" d="100"/>
          <a:sy n="129" d="100"/>
        </p:scale>
        <p:origin x="72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2AD9E-091B-43F3-BB72-B1564954450A}" type="datetimeFigureOut">
              <a:rPr lang="zh-CN" altLang="en-US" smtClean="0"/>
              <a:t>2020/10/31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2F429-F630-4DAA-A0E5-B0181C4AD0E8}" type="slidenum">
              <a:rPr lang="zh-CN" altLang="en-US" smtClean="0"/>
              <a:t>‹#›</a:t>
            </a:fld>
            <a:endParaRPr lang="zh-CN" altLang="en-US"/>
          </a:p>
        </p:txBody>
      </p:sp>
    </p:spTree>
    <p:extLst>
      <p:ext uri="{BB962C8B-B14F-4D97-AF65-F5344CB8AC3E}">
        <p14:creationId xmlns:p14="http://schemas.microsoft.com/office/powerpoint/2010/main" val="1869178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大家好，我是吴家行，我的课程项目题目叫做基于并行流处理的移动端目标检测。</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a:t>
            </a:fld>
            <a:endParaRPr lang="zh-CN" altLang="en-US"/>
          </a:p>
        </p:txBody>
      </p:sp>
    </p:spTree>
    <p:extLst>
      <p:ext uri="{BB962C8B-B14F-4D97-AF65-F5344CB8AC3E}">
        <p14:creationId xmlns:p14="http://schemas.microsoft.com/office/powerpoint/2010/main" val="1737620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我的这个想法主要受</a:t>
            </a:r>
            <a:r>
              <a:rPr lang="en-US" altLang="zh-CN" dirty="0" err="1"/>
              <a:t>mobisys</a:t>
            </a:r>
            <a:r>
              <a:rPr lang="en-US" altLang="zh-CN" dirty="0"/>
              <a:t> 2018</a:t>
            </a:r>
            <a:r>
              <a:rPr lang="zh-CN" altLang="en-US" dirty="0"/>
              <a:t>的文章启发，这篇文章是为了解决无线</a:t>
            </a:r>
            <a:r>
              <a:rPr lang="en-US" altLang="zh-CN" dirty="0"/>
              <a:t>VR</a:t>
            </a:r>
            <a:r>
              <a:rPr lang="zh-CN" altLang="en-US" dirty="0"/>
              <a:t>高清视频传输效率的问题，将渲染任务放在服务器上，客户端仅用来显示画面，通过无线的方式传输视频，在视频的编码和传输上采用了一种并行渲染和流处理的方法，在并行的流传输的过程中，作者将左右眼画面分别切分成上下两部分，整个视频对应有四个部分，也就是四个视频流并行的处理，节省了流处理的时间，右边的图也形象的说明了节省时间的原因。因此，我想将这种方法实现在基于边端协同的目标检测上，提高高清视频目标检测的精度和速度。</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2</a:t>
            </a:fld>
            <a:endParaRPr lang="zh-CN" altLang="en-US"/>
          </a:p>
        </p:txBody>
      </p:sp>
    </p:spTree>
    <p:extLst>
      <p:ext uri="{BB962C8B-B14F-4D97-AF65-F5344CB8AC3E}">
        <p14:creationId xmlns:p14="http://schemas.microsoft.com/office/powerpoint/2010/main" val="135018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cs typeface="+mn-cs"/>
              </a:rPr>
              <a:t>基于计算机视觉的</a:t>
            </a:r>
            <a:r>
              <a:rPr lang="en-US" altLang="zh-CN" sz="1200" kern="1200" dirty="0">
                <a:solidFill>
                  <a:schemeClr val="tx1"/>
                </a:solidFill>
                <a:effectLst/>
                <a:cs typeface="+mn-cs"/>
              </a:rPr>
              <a:t>AR</a:t>
            </a:r>
            <a:r>
              <a:rPr lang="zh-CN" altLang="zh-CN" sz="1200" kern="1200" dirty="0">
                <a:solidFill>
                  <a:schemeClr val="tx1"/>
                </a:solidFill>
                <a:effectLst/>
                <a:cs typeface="+mn-cs"/>
              </a:rPr>
              <a:t>技术通过实时的计算，对摄像头实时捕捉的视频画面上进行进一步的渲染，将计算机产生的图像和现实世界图像进行混合，增强人们对现实世界的理解</a:t>
            </a:r>
            <a:r>
              <a:rPr lang="zh-CN" altLang="en-US" sz="1200" kern="1200" dirty="0">
                <a:solidFill>
                  <a:schemeClr val="tx1"/>
                </a:solidFill>
                <a:effectLst/>
                <a:cs typeface="+mn-cs"/>
              </a:rPr>
              <a:t>，目前的</a:t>
            </a:r>
            <a:r>
              <a:rPr lang="en-US" altLang="zh-CN" sz="1200" kern="1200" dirty="0">
                <a:solidFill>
                  <a:schemeClr val="tx1"/>
                </a:solidFill>
                <a:effectLst/>
                <a:cs typeface="+mn-cs"/>
              </a:rPr>
              <a:t>AR</a:t>
            </a:r>
            <a:r>
              <a:rPr lang="zh-CN" altLang="en-US" sz="1200" kern="1200" dirty="0">
                <a:solidFill>
                  <a:schemeClr val="tx1"/>
                </a:solidFill>
                <a:effectLst/>
                <a:cs typeface="+mn-cs"/>
              </a:rPr>
              <a:t>技术可以</a:t>
            </a:r>
            <a:r>
              <a:rPr lang="zh-CN" altLang="zh-CN" sz="1200" kern="1200" dirty="0">
                <a:solidFill>
                  <a:schemeClr val="tx1"/>
                </a:solidFill>
                <a:effectLst/>
                <a:cs typeface="+mn-cs"/>
              </a:rPr>
              <a:t>通过手机摄像头对立体三维空间进行建模</a:t>
            </a:r>
            <a:r>
              <a:rPr lang="zh-CN" altLang="en-US" sz="1200" kern="1200" dirty="0">
                <a:solidFill>
                  <a:schemeClr val="tx1"/>
                </a:solidFill>
                <a:effectLst/>
                <a:cs typeface="+mn-cs"/>
              </a:rPr>
              <a:t>，比如第一张图中可以在一个平面上构建虚拟图像，但是由于</a:t>
            </a:r>
            <a:r>
              <a:rPr lang="zh-CN" altLang="zh-CN" sz="1200" kern="1200" dirty="0">
                <a:solidFill>
                  <a:schemeClr val="tx1"/>
                </a:solidFill>
                <a:effectLst/>
                <a:cs typeface="+mn-cs"/>
              </a:rPr>
              <a:t>目标检测任务</a:t>
            </a:r>
            <a:r>
              <a:rPr lang="zh-CN" altLang="en-US" sz="1200" kern="1200" dirty="0">
                <a:solidFill>
                  <a:schemeClr val="tx1"/>
                </a:solidFill>
                <a:effectLst/>
                <a:cs typeface="+mn-cs"/>
              </a:rPr>
              <a:t>是一种计算密集的任务，</a:t>
            </a:r>
            <a:r>
              <a:rPr lang="zh-CN" altLang="zh-CN" sz="1200" kern="1200" dirty="0">
                <a:solidFill>
                  <a:schemeClr val="tx1"/>
                </a:solidFill>
                <a:effectLst/>
                <a:cs typeface="+mn-cs"/>
              </a:rPr>
              <a:t>需要消耗大量的计算资源和能源消耗</a:t>
            </a:r>
            <a:r>
              <a:rPr lang="zh-CN" altLang="en-US" sz="1200" kern="1200" dirty="0">
                <a:solidFill>
                  <a:schemeClr val="tx1"/>
                </a:solidFill>
                <a:effectLst/>
                <a:cs typeface="+mn-cs"/>
              </a:rPr>
              <a:t>，缺乏像第二张图一样对现实世界中的物体识别和分类的能力</a:t>
            </a:r>
            <a:r>
              <a:rPr lang="zh-CN" altLang="zh-CN" sz="1200" kern="1200" dirty="0">
                <a:solidFill>
                  <a:schemeClr val="tx1"/>
                </a:solidFill>
                <a:effectLst/>
                <a:cs typeface="+mn-cs"/>
              </a:rPr>
              <a:t>，</a:t>
            </a:r>
            <a:r>
              <a:rPr lang="zh-CN" altLang="en-US" sz="1200" kern="1200" dirty="0">
                <a:solidFill>
                  <a:schemeClr val="tx1"/>
                </a:solidFill>
                <a:effectLst/>
                <a:cs typeface="+mn-cs"/>
              </a:rPr>
              <a:t>本项目主要针对这个问题进行研究，实现</a:t>
            </a:r>
            <a:r>
              <a:rPr lang="en-US" altLang="zh-CN" sz="1200" kern="1200" dirty="0">
                <a:solidFill>
                  <a:schemeClr val="tx1"/>
                </a:solidFill>
                <a:effectLst/>
                <a:cs typeface="+mn-cs"/>
              </a:rPr>
              <a:t>AR</a:t>
            </a:r>
            <a:r>
              <a:rPr lang="zh-CN" altLang="en-US" sz="1200" kern="1200" dirty="0">
                <a:solidFill>
                  <a:schemeClr val="tx1"/>
                </a:solidFill>
                <a:effectLst/>
                <a:cs typeface="+mn-cs"/>
              </a:rPr>
              <a:t>场景下对高清视频的多目标检测。</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3</a:t>
            </a:fld>
            <a:endParaRPr lang="zh-CN" altLang="en-US"/>
          </a:p>
        </p:txBody>
      </p:sp>
    </p:spTree>
    <p:extLst>
      <p:ext uri="{BB962C8B-B14F-4D97-AF65-F5344CB8AC3E}">
        <p14:creationId xmlns:p14="http://schemas.microsoft.com/office/powerpoint/2010/main" val="396113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4</a:t>
            </a:fld>
            <a:endParaRPr lang="zh-CN" altLang="en-US"/>
          </a:p>
        </p:txBody>
      </p:sp>
    </p:spTree>
    <p:extLst>
      <p:ext uri="{BB962C8B-B14F-4D97-AF65-F5344CB8AC3E}">
        <p14:creationId xmlns:p14="http://schemas.microsoft.com/office/powerpoint/2010/main" val="219797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5</a:t>
            </a:fld>
            <a:endParaRPr lang="zh-CN" altLang="en-US"/>
          </a:p>
        </p:txBody>
      </p:sp>
    </p:spTree>
    <p:extLst>
      <p:ext uri="{BB962C8B-B14F-4D97-AF65-F5344CB8AC3E}">
        <p14:creationId xmlns:p14="http://schemas.microsoft.com/office/powerpoint/2010/main" val="211279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这是实验的硬件配置，远程服务器性能较高，配有两块</a:t>
            </a:r>
            <a:r>
              <a:rPr lang="en-US" altLang="zh-CN" dirty="0"/>
              <a:t>GTX 2080ti</a:t>
            </a:r>
            <a:r>
              <a:rPr lang="zh-CN" altLang="en-US" dirty="0"/>
              <a:t>显卡，用于目标检测，有线连接到一个路由器上，移动设备就是我自己的手机，一台</a:t>
            </a:r>
            <a:r>
              <a:rPr lang="en-US" altLang="zh-CN" dirty="0"/>
              <a:t>iphone11</a:t>
            </a:r>
            <a:r>
              <a:rPr lang="zh-CN" altLang="en-US" dirty="0"/>
              <a:t>，</a:t>
            </a:r>
            <a:r>
              <a:rPr lang="en-US" altLang="zh-CN" dirty="0"/>
              <a:t>A13</a:t>
            </a:r>
            <a:r>
              <a:rPr lang="zh-CN" altLang="en-US" dirty="0"/>
              <a:t>芯片，</a:t>
            </a:r>
            <a:r>
              <a:rPr lang="en-US" altLang="zh-CN" dirty="0"/>
              <a:t>4</a:t>
            </a:r>
            <a:r>
              <a:rPr lang="zh-CN" altLang="en-US" dirty="0"/>
              <a:t>核处理器</a:t>
            </a:r>
            <a:r>
              <a:rPr lang="en-US" altLang="zh-CN" dirty="0"/>
              <a:t>,5GHZ</a:t>
            </a:r>
            <a:r>
              <a:rPr lang="zh-CN" altLang="en-US" dirty="0"/>
              <a:t>连接</a:t>
            </a:r>
            <a:r>
              <a:rPr lang="en-US" altLang="zh-CN" dirty="0" err="1"/>
              <a:t>wifi</a:t>
            </a:r>
            <a:endParaRPr lang="en-US" altLang="zh-CN"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6</a:t>
            </a:fld>
            <a:endParaRPr lang="zh-CN" altLang="en-US"/>
          </a:p>
        </p:txBody>
      </p:sp>
    </p:spTree>
    <p:extLst>
      <p:ext uri="{BB962C8B-B14F-4D97-AF65-F5344CB8AC3E}">
        <p14:creationId xmlns:p14="http://schemas.microsoft.com/office/powerpoint/2010/main" val="245987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首先，我想通过比较压缩效率来在</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两种编码方式中选择一种，</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是一种视频编码方式，他是利用量化参数</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控制编码质量，</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的范围是</a:t>
            </a:r>
            <a:r>
              <a:rPr lang="en-US" altLang="zh-CN" sz="1200" b="0" i="0" kern="1200" dirty="0">
                <a:solidFill>
                  <a:schemeClr val="tx1"/>
                </a:solidFill>
                <a:effectLst/>
                <a:latin typeface="+mn-lt"/>
                <a:ea typeface="+mn-ea"/>
                <a:cs typeface="+mn-cs"/>
              </a:rPr>
              <a:t>[0,50]</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越小，编码质量越高，</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是一种图片编码方式，利用</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控制编码质量，</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的范围是</a:t>
            </a:r>
            <a:r>
              <a:rPr lang="en-US" altLang="zh-CN" sz="1200" b="0" i="0" kern="1200" dirty="0">
                <a:solidFill>
                  <a:schemeClr val="tx1"/>
                </a:solidFill>
                <a:effectLst/>
                <a:latin typeface="+mn-lt"/>
                <a:ea typeface="+mn-ea"/>
                <a:cs typeface="+mn-cs"/>
              </a:rPr>
              <a:t>[0,100]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越大，编码质量越高。为了保证画面的质量，我和参考的论文一样，选择</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结构相似度作为衡量视频质量的指标，</a:t>
            </a:r>
            <a:r>
              <a:rPr lang="en-US" altLang="zh-CN" sz="1200" b="0" i="0" kern="1200" dirty="0">
                <a:solidFill>
                  <a:schemeClr val="tx1"/>
                </a:solidFill>
                <a:effectLst/>
                <a:latin typeface="+mn-lt"/>
                <a:ea typeface="+mn-ea"/>
                <a:cs typeface="+mn-cs"/>
              </a:rPr>
              <a:t>SSIM&gt;0.98</a:t>
            </a:r>
            <a:r>
              <a:rPr lang="zh-CN" altLang="en-US" sz="1200" b="0" i="0" kern="1200" dirty="0">
                <a:solidFill>
                  <a:schemeClr val="tx1"/>
                </a:solidFill>
                <a:effectLst/>
                <a:latin typeface="+mn-lt"/>
                <a:ea typeface="+mn-ea"/>
                <a:cs typeface="+mn-cs"/>
              </a:rPr>
              <a:t>可以认为视频是高清的，因此我针对两种编码方式分别测量不同质量参数对应的</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值，最终发现</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qp</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Quality=85</a:t>
            </a:r>
            <a:r>
              <a:rPr lang="zh-CN" altLang="en-US" sz="1200" b="0" i="0" kern="1200" dirty="0">
                <a:solidFill>
                  <a:schemeClr val="tx1"/>
                </a:solidFill>
                <a:effectLst/>
                <a:latin typeface="+mn-lt"/>
                <a:ea typeface="+mn-ea"/>
                <a:cs typeface="+mn-cs"/>
              </a:rPr>
              <a:t>对应的</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是相近的，而且都超过了</a:t>
            </a:r>
            <a:r>
              <a:rPr lang="en-US" altLang="zh-CN" sz="1200" b="0" i="0" kern="1200" dirty="0">
                <a:solidFill>
                  <a:schemeClr val="tx1"/>
                </a:solidFill>
                <a:effectLst/>
                <a:latin typeface="+mn-lt"/>
                <a:ea typeface="+mn-ea"/>
                <a:cs typeface="+mn-cs"/>
              </a:rPr>
              <a:t>0.98</a:t>
            </a:r>
            <a:r>
              <a:rPr lang="zh-CN" altLang="en-US" sz="1200" b="0" i="0" kern="1200" dirty="0">
                <a:solidFill>
                  <a:schemeClr val="tx1"/>
                </a:solidFill>
                <a:effectLst/>
                <a:latin typeface="+mn-lt"/>
                <a:ea typeface="+mn-ea"/>
                <a:cs typeface="+mn-cs"/>
              </a:rPr>
              <a:t>。因此以这</a:t>
            </a:r>
            <a:r>
              <a:rPr lang="zh-CN" altLang="en-US" sz="1200" b="0" i="0" kern="1200">
                <a:solidFill>
                  <a:schemeClr val="tx1"/>
                </a:solidFill>
                <a:effectLst/>
                <a:latin typeface="+mn-lt"/>
                <a:ea typeface="+mn-ea"/>
                <a:cs typeface="+mn-cs"/>
              </a:rPr>
              <a:t>两种质量来比较二者的压缩效率。</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7</a:t>
            </a:fld>
            <a:endParaRPr lang="zh-CN" altLang="en-US"/>
          </a:p>
        </p:txBody>
      </p:sp>
    </p:spTree>
    <p:extLst>
      <p:ext uri="{BB962C8B-B14F-4D97-AF65-F5344CB8AC3E}">
        <p14:creationId xmlns:p14="http://schemas.microsoft.com/office/powerpoint/2010/main" val="378233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94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68112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04973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lvl1pPr algn="ctr">
              <a:defRPr/>
            </a:lvl1pPr>
          </a:lstStyle>
          <a:p>
            <a:r>
              <a:rPr lang="zh-CN" altLang="en-US"/>
              <a:t>单击此处编辑母版标题样式</a:t>
            </a:r>
            <a:endParaRPr lang="en-US" dirty="0"/>
          </a:p>
        </p:txBody>
      </p:sp>
      <p:sp>
        <p:nvSpPr>
          <p:cNvPr id="3" name="Content Placeholder 2"/>
          <p:cNvSpPr>
            <a:spLocks noGrp="1"/>
          </p:cNvSpPr>
          <p:nvPr>
            <p:ph idx="1"/>
          </p:nvPr>
        </p:nvSpPr>
        <p:spPr>
          <a:xfrm>
            <a:off x="838200" y="1318260"/>
            <a:ext cx="10515600" cy="48587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6468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4095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2264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21825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40613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87988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1080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40124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876935"/>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371600"/>
            <a:ext cx="10515600" cy="4805363"/>
          </a:xfrm>
          <a:prstGeom prst="rect">
            <a:avLst/>
          </a:prstGeom>
        </p:spPr>
        <p:txBody>
          <a:bodyPr vert="horz" lIns="91440" tIns="45720" rIns="91440" bIns="45720" rtlCol="0">
            <a:no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3104107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tiff"/></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D0BDE-B7E7-AD48-8E21-51BA4D20F074}"/>
              </a:ext>
            </a:extLst>
          </p:cNvPr>
          <p:cNvSpPr>
            <a:spLocks noGrp="1"/>
          </p:cNvSpPr>
          <p:nvPr>
            <p:ph type="ctrTitle"/>
          </p:nvPr>
        </p:nvSpPr>
        <p:spPr/>
        <p:txBody>
          <a:bodyPr>
            <a:normAutofit/>
          </a:bodyPr>
          <a:lstStyle/>
          <a:p>
            <a:r>
              <a:rPr lang="en-US" altLang="zh-CN" sz="3600" b="1" i="1" dirty="0">
                <a:latin typeface="Calibri" panose="020F0502020204030204" pitchFamily="34" charset="0"/>
                <a:ea typeface="微软雅黑" panose="020B0503020204020204" pitchFamily="34" charset="-122"/>
              </a:rPr>
              <a:t>Project Report:</a:t>
            </a:r>
            <a:br>
              <a:rPr lang="en-US" altLang="zh-CN" sz="3600" b="1" i="1" dirty="0">
                <a:latin typeface="Calibri" panose="020F0502020204030204" pitchFamily="34" charset="0"/>
                <a:ea typeface="微软雅黑" panose="020B0503020204020204" pitchFamily="34" charset="-122"/>
              </a:rPr>
            </a:br>
            <a:r>
              <a:rPr lang="en-US" altLang="zh-CN" sz="3600" b="1" dirty="0">
                <a:solidFill>
                  <a:srgbClr val="0070C0"/>
                </a:solidFill>
                <a:latin typeface="Calibri" panose="020F0502020204030204" pitchFamily="34" charset="0"/>
                <a:ea typeface="微软雅黑" panose="020B0503020204020204" pitchFamily="34" charset="-122"/>
              </a:rPr>
              <a:t>Object Detection with Parallel Streaming on Mobile Devices</a:t>
            </a:r>
            <a:endParaRPr kumimoji="1" lang="zh-CN" altLang="en-US" sz="3600" b="1" dirty="0">
              <a:latin typeface="Calibri" panose="020F0502020204030204" pitchFamily="34" charset="0"/>
              <a:ea typeface="微软雅黑" panose="020B0503020204020204" pitchFamily="34" charset="-122"/>
            </a:endParaRPr>
          </a:p>
        </p:txBody>
      </p:sp>
      <p:sp>
        <p:nvSpPr>
          <p:cNvPr id="3" name="副标题 2">
            <a:extLst>
              <a:ext uri="{FF2B5EF4-FFF2-40B4-BE49-F238E27FC236}">
                <a16:creationId xmlns:a16="http://schemas.microsoft.com/office/drawing/2014/main" id="{1ADECB8B-3F06-5D48-95CE-AD37E5237D16}"/>
              </a:ext>
            </a:extLst>
          </p:cNvPr>
          <p:cNvSpPr>
            <a:spLocks noGrp="1"/>
          </p:cNvSpPr>
          <p:nvPr>
            <p:ph type="subTitle" idx="1"/>
          </p:nvPr>
        </p:nvSpPr>
        <p:spPr>
          <a:xfrm>
            <a:off x="1524000" y="4777740"/>
            <a:ext cx="9144000" cy="480060"/>
          </a:xfrm>
        </p:spPr>
        <p:txBody>
          <a:bodyPr/>
          <a:lstStyle/>
          <a:p>
            <a:r>
              <a:rPr kumimoji="1" lang="zh-CN" altLang="en-US" b="1" dirty="0"/>
              <a:t>吴家行</a:t>
            </a:r>
          </a:p>
        </p:txBody>
      </p:sp>
    </p:spTree>
    <p:extLst>
      <p:ext uri="{BB962C8B-B14F-4D97-AF65-F5344CB8AC3E}">
        <p14:creationId xmlns:p14="http://schemas.microsoft.com/office/powerpoint/2010/main" val="142922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A4A3E-E14F-4C59-B379-7B56EC16825A}"/>
              </a:ext>
            </a:extLst>
          </p:cNvPr>
          <p:cNvSpPr>
            <a:spLocks noGrp="1"/>
          </p:cNvSpPr>
          <p:nvPr>
            <p:ph type="title"/>
          </p:nvPr>
        </p:nvSpPr>
        <p:spPr/>
        <p:txBody>
          <a:bodyPr/>
          <a:lstStyle/>
          <a:p>
            <a:r>
              <a:rPr lang="en-US" altLang="zh-CN" dirty="0"/>
              <a:t>Demo</a:t>
            </a:r>
            <a:endParaRPr lang="zh-CN" altLang="en-US" dirty="0"/>
          </a:p>
        </p:txBody>
      </p:sp>
      <p:pic>
        <p:nvPicPr>
          <p:cNvPr id="4" name="demo">
            <a:hlinkClick r:id="" action="ppaction://media"/>
            <a:extLst>
              <a:ext uri="{FF2B5EF4-FFF2-40B4-BE49-F238E27FC236}">
                <a16:creationId xmlns:a16="http://schemas.microsoft.com/office/drawing/2014/main" id="{BF89B36B-8D00-4B3E-8966-30D4286D47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50869" y="1143000"/>
            <a:ext cx="2090262" cy="4526280"/>
          </a:xfrm>
          <a:prstGeom prst="rect">
            <a:avLst/>
          </a:prstGeom>
        </p:spPr>
      </p:pic>
    </p:spTree>
    <p:extLst>
      <p:ext uri="{BB962C8B-B14F-4D97-AF65-F5344CB8AC3E}">
        <p14:creationId xmlns:p14="http://schemas.microsoft.com/office/powerpoint/2010/main" val="247639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2174E-E3CC-4A5A-8D24-63202E65557E}"/>
              </a:ext>
            </a:extLst>
          </p:cNvPr>
          <p:cNvSpPr>
            <a:spLocks noGrp="1"/>
          </p:cNvSpPr>
          <p:nvPr>
            <p:ph type="title"/>
          </p:nvPr>
        </p:nvSpPr>
        <p:spPr/>
        <p:txBody>
          <a:bodyPr/>
          <a:lstStyle/>
          <a:p>
            <a:endParaRPr lang="zh-CN" altLang="en-US"/>
          </a:p>
        </p:txBody>
      </p:sp>
      <p:pic>
        <p:nvPicPr>
          <p:cNvPr id="11" name="图片 10">
            <a:extLst>
              <a:ext uri="{FF2B5EF4-FFF2-40B4-BE49-F238E27FC236}">
                <a16:creationId xmlns:a16="http://schemas.microsoft.com/office/drawing/2014/main" id="{A521CDCF-C375-4E85-86B6-BBFF5EEA2890}"/>
              </a:ext>
            </a:extLst>
          </p:cNvPr>
          <p:cNvPicPr>
            <a:picLocks noChangeAspect="1"/>
          </p:cNvPicPr>
          <p:nvPr/>
        </p:nvPicPr>
        <p:blipFill>
          <a:blip r:embed="rId2"/>
          <a:stretch>
            <a:fillRect/>
          </a:stretch>
        </p:blipFill>
        <p:spPr>
          <a:xfrm>
            <a:off x="1047750" y="1714499"/>
            <a:ext cx="6546850" cy="4364567"/>
          </a:xfrm>
          <a:prstGeom prst="rect">
            <a:avLst/>
          </a:prstGeom>
        </p:spPr>
      </p:pic>
      <p:sp>
        <p:nvSpPr>
          <p:cNvPr id="12" name="矩形 11">
            <a:extLst>
              <a:ext uri="{FF2B5EF4-FFF2-40B4-BE49-F238E27FC236}">
                <a16:creationId xmlns:a16="http://schemas.microsoft.com/office/drawing/2014/main" id="{CFEAEFC3-FA5F-494B-9666-083F0ABED55F}"/>
              </a:ext>
            </a:extLst>
          </p:cNvPr>
          <p:cNvSpPr/>
          <p:nvPr/>
        </p:nvSpPr>
        <p:spPr>
          <a:xfrm>
            <a:off x="2755900" y="2895600"/>
            <a:ext cx="1136650" cy="303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5587FCF-2789-4B33-A777-6E60CD2BD9D7}"/>
              </a:ext>
            </a:extLst>
          </p:cNvPr>
          <p:cNvSpPr/>
          <p:nvPr/>
        </p:nvSpPr>
        <p:spPr>
          <a:xfrm>
            <a:off x="4730750" y="3346450"/>
            <a:ext cx="1860550" cy="1295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50F2D34-5232-42E1-B3BA-6528403B4D49}"/>
              </a:ext>
            </a:extLst>
          </p:cNvPr>
          <p:cNvSpPr txBox="1"/>
          <p:nvPr/>
        </p:nvSpPr>
        <p:spPr>
          <a:xfrm>
            <a:off x="6223000" y="3048000"/>
            <a:ext cx="498855" cy="369332"/>
          </a:xfrm>
          <a:prstGeom prst="rect">
            <a:avLst/>
          </a:prstGeom>
          <a:noFill/>
        </p:spPr>
        <p:txBody>
          <a:bodyPr wrap="none" rtlCol="0">
            <a:spAutoFit/>
          </a:bodyPr>
          <a:lstStyle/>
          <a:p>
            <a:r>
              <a:rPr lang="en-US" altLang="zh-CN" b="1" dirty="0">
                <a:solidFill>
                  <a:srgbClr val="FFFF00"/>
                </a:solidFill>
              </a:rPr>
              <a:t>Car</a:t>
            </a:r>
            <a:endParaRPr lang="zh-CN" altLang="en-US" b="1" dirty="0">
              <a:solidFill>
                <a:srgbClr val="FFFF00"/>
              </a:solidFill>
            </a:endParaRPr>
          </a:p>
        </p:txBody>
      </p:sp>
      <p:sp>
        <p:nvSpPr>
          <p:cNvPr id="16" name="文本框 15">
            <a:extLst>
              <a:ext uri="{FF2B5EF4-FFF2-40B4-BE49-F238E27FC236}">
                <a16:creationId xmlns:a16="http://schemas.microsoft.com/office/drawing/2014/main" id="{FD43BEC1-A3CC-4D0D-BBAC-C863D0AD37A1}"/>
              </a:ext>
            </a:extLst>
          </p:cNvPr>
          <p:cNvSpPr txBox="1"/>
          <p:nvPr/>
        </p:nvSpPr>
        <p:spPr>
          <a:xfrm>
            <a:off x="2679700" y="2526268"/>
            <a:ext cx="836960" cy="369332"/>
          </a:xfrm>
          <a:prstGeom prst="rect">
            <a:avLst/>
          </a:prstGeom>
          <a:noFill/>
        </p:spPr>
        <p:txBody>
          <a:bodyPr wrap="none" rtlCol="0">
            <a:spAutoFit/>
          </a:bodyPr>
          <a:lstStyle/>
          <a:p>
            <a:r>
              <a:rPr lang="en-US" altLang="zh-CN" b="1" dirty="0">
                <a:solidFill>
                  <a:srgbClr val="FF0000"/>
                </a:solidFill>
              </a:rPr>
              <a:t>Person</a:t>
            </a:r>
            <a:endParaRPr lang="zh-CN" altLang="en-US" b="1" dirty="0">
              <a:solidFill>
                <a:srgbClr val="FF0000"/>
              </a:solidFill>
            </a:endParaRPr>
          </a:p>
        </p:txBody>
      </p:sp>
    </p:spTree>
    <p:extLst>
      <p:ext uri="{BB962C8B-B14F-4D97-AF65-F5344CB8AC3E}">
        <p14:creationId xmlns:p14="http://schemas.microsoft.com/office/powerpoint/2010/main" val="176010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BCEB6-AED1-4B03-B145-BD0EE3333DE6}"/>
              </a:ext>
            </a:extLst>
          </p:cNvPr>
          <p:cNvSpPr>
            <a:spLocks noGrp="1"/>
          </p:cNvSpPr>
          <p:nvPr>
            <p:ph type="title"/>
          </p:nvPr>
        </p:nvSpPr>
        <p:spPr/>
        <p:txBody>
          <a:bodyPr/>
          <a:lstStyle/>
          <a:p>
            <a:r>
              <a:rPr lang="en-US" altLang="zh-CN" dirty="0"/>
              <a:t>Paper Review</a:t>
            </a:r>
            <a:endParaRPr lang="zh-CN" altLang="en-US" dirty="0"/>
          </a:p>
        </p:txBody>
      </p:sp>
      <p:sp>
        <p:nvSpPr>
          <p:cNvPr id="3" name="内容占位符 2">
            <a:extLst>
              <a:ext uri="{FF2B5EF4-FFF2-40B4-BE49-F238E27FC236}">
                <a16:creationId xmlns:a16="http://schemas.microsoft.com/office/drawing/2014/main" id="{6923B647-FC98-4182-B443-14EE630AC7C1}"/>
              </a:ext>
            </a:extLst>
          </p:cNvPr>
          <p:cNvSpPr>
            <a:spLocks noGrp="1"/>
          </p:cNvSpPr>
          <p:nvPr>
            <p:ph idx="1"/>
          </p:nvPr>
        </p:nvSpPr>
        <p:spPr>
          <a:xfrm>
            <a:off x="838200" y="1318261"/>
            <a:ext cx="5448300" cy="1371600"/>
          </a:xfrm>
        </p:spPr>
        <p:txBody>
          <a:bodyPr/>
          <a:lstStyle/>
          <a:p>
            <a:r>
              <a:rPr lang="en-US" altLang="zh-CN" sz="2000" i="1" dirty="0"/>
              <a:t>Cutting the Cord: Designing a High-quality Untethered VR System with Low Latency Remote Rendering (</a:t>
            </a:r>
            <a:r>
              <a:rPr lang="en-US" altLang="zh-CN" sz="2000" i="1" dirty="0" err="1"/>
              <a:t>MobiSys</a:t>
            </a:r>
            <a:r>
              <a:rPr lang="en-US" altLang="zh-CN" sz="2000" i="1" dirty="0"/>
              <a:t> 2018)</a:t>
            </a:r>
          </a:p>
          <a:p>
            <a:r>
              <a:rPr lang="en-US" altLang="zh-CN" sz="2000" b="1" dirty="0"/>
              <a:t>PRS: Parallel Rendering and Streaming</a:t>
            </a:r>
            <a:endParaRPr lang="zh-CN" altLang="en-US" sz="2000" b="1" i="1" dirty="0"/>
          </a:p>
        </p:txBody>
      </p:sp>
      <p:pic>
        <p:nvPicPr>
          <p:cNvPr id="5" name="图片 4">
            <a:extLst>
              <a:ext uri="{FF2B5EF4-FFF2-40B4-BE49-F238E27FC236}">
                <a16:creationId xmlns:a16="http://schemas.microsoft.com/office/drawing/2014/main" id="{24E936DC-E752-4E54-A549-47C782824397}"/>
              </a:ext>
            </a:extLst>
          </p:cNvPr>
          <p:cNvPicPr>
            <a:picLocks noChangeAspect="1"/>
          </p:cNvPicPr>
          <p:nvPr/>
        </p:nvPicPr>
        <p:blipFill>
          <a:blip r:embed="rId3"/>
          <a:stretch>
            <a:fillRect/>
          </a:stretch>
        </p:blipFill>
        <p:spPr>
          <a:xfrm>
            <a:off x="7791519" y="91440"/>
            <a:ext cx="4185992" cy="3730612"/>
          </a:xfrm>
          <a:prstGeom prst="rect">
            <a:avLst/>
          </a:prstGeom>
        </p:spPr>
      </p:pic>
      <p:pic>
        <p:nvPicPr>
          <p:cNvPr id="6" name="图片 5">
            <a:extLst>
              <a:ext uri="{FF2B5EF4-FFF2-40B4-BE49-F238E27FC236}">
                <a16:creationId xmlns:a16="http://schemas.microsoft.com/office/drawing/2014/main" id="{B221C606-CB10-4573-B18B-DC1C70A49426}"/>
              </a:ext>
            </a:extLst>
          </p:cNvPr>
          <p:cNvPicPr>
            <a:picLocks noChangeAspect="1"/>
          </p:cNvPicPr>
          <p:nvPr/>
        </p:nvPicPr>
        <p:blipFill>
          <a:blip r:embed="rId4"/>
          <a:stretch>
            <a:fillRect/>
          </a:stretch>
        </p:blipFill>
        <p:spPr>
          <a:xfrm>
            <a:off x="6501234" y="4294492"/>
            <a:ext cx="5355485" cy="2092192"/>
          </a:xfrm>
          <a:prstGeom prst="rect">
            <a:avLst/>
          </a:prstGeom>
        </p:spPr>
      </p:pic>
      <p:sp>
        <p:nvSpPr>
          <p:cNvPr id="7" name="矩形 6">
            <a:extLst>
              <a:ext uri="{FF2B5EF4-FFF2-40B4-BE49-F238E27FC236}">
                <a16:creationId xmlns:a16="http://schemas.microsoft.com/office/drawing/2014/main" id="{C9D9570A-8F73-47D1-B50B-81B3DE275C73}"/>
              </a:ext>
            </a:extLst>
          </p:cNvPr>
          <p:cNvSpPr/>
          <p:nvPr/>
        </p:nvSpPr>
        <p:spPr>
          <a:xfrm>
            <a:off x="9593580" y="2499360"/>
            <a:ext cx="2179320" cy="1143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EC49DD3-EB63-45E3-8016-560F937117D2}"/>
              </a:ext>
            </a:extLst>
          </p:cNvPr>
          <p:cNvCxnSpPr>
            <a:cxnSpLocks/>
            <a:stCxn id="7" idx="2"/>
          </p:cNvCxnSpPr>
          <p:nvPr/>
        </p:nvCxnSpPr>
        <p:spPr>
          <a:xfrm>
            <a:off x="10683240" y="3642360"/>
            <a:ext cx="0" cy="2971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2D4B9B-B100-48C7-9371-E20AB8F03678}"/>
              </a:ext>
            </a:extLst>
          </p:cNvPr>
          <p:cNvPicPr>
            <a:picLocks noChangeAspect="1"/>
          </p:cNvPicPr>
          <p:nvPr/>
        </p:nvPicPr>
        <p:blipFill>
          <a:blip r:embed="rId5"/>
          <a:stretch>
            <a:fillRect/>
          </a:stretch>
        </p:blipFill>
        <p:spPr>
          <a:xfrm>
            <a:off x="1301696" y="4235604"/>
            <a:ext cx="5355485" cy="2257271"/>
          </a:xfrm>
          <a:prstGeom prst="rect">
            <a:avLst/>
          </a:prstGeom>
        </p:spPr>
      </p:pic>
      <p:sp>
        <p:nvSpPr>
          <p:cNvPr id="12" name="矩形 11">
            <a:extLst>
              <a:ext uri="{FF2B5EF4-FFF2-40B4-BE49-F238E27FC236}">
                <a16:creationId xmlns:a16="http://schemas.microsoft.com/office/drawing/2014/main" id="{41CD35E0-BC74-4890-95FB-A5D8CA9930CF}"/>
              </a:ext>
            </a:extLst>
          </p:cNvPr>
          <p:cNvSpPr/>
          <p:nvPr/>
        </p:nvSpPr>
        <p:spPr>
          <a:xfrm>
            <a:off x="1104900" y="3939540"/>
            <a:ext cx="10751819" cy="26365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57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CAC4-951B-44D6-B9D1-AB34DC7182E5}"/>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4A38D96F-E52F-4F31-9BFB-E24900380EE3}"/>
              </a:ext>
            </a:extLst>
          </p:cNvPr>
          <p:cNvSpPr>
            <a:spLocks noGrp="1"/>
          </p:cNvSpPr>
          <p:nvPr>
            <p:ph idx="1"/>
          </p:nvPr>
        </p:nvSpPr>
        <p:spPr>
          <a:xfrm>
            <a:off x="838200" y="1318260"/>
            <a:ext cx="5928360" cy="4858703"/>
          </a:xfrm>
        </p:spPr>
        <p:txBody>
          <a:bodyPr/>
          <a:lstStyle/>
          <a:p>
            <a:r>
              <a:rPr lang="en-US" altLang="zh-CN" dirty="0"/>
              <a:t>Augmented Reality (AR)</a:t>
            </a:r>
          </a:p>
          <a:p>
            <a:pPr lvl="1"/>
            <a:r>
              <a:rPr lang="en-US" altLang="zh-CN" dirty="0"/>
              <a:t>Model stereo 3D space well through mobile phone camera</a:t>
            </a:r>
          </a:p>
          <a:p>
            <a:pPr lvl="1"/>
            <a:r>
              <a:rPr lang="en-US" altLang="zh-CN" dirty="0">
                <a:solidFill>
                  <a:srgbClr val="FF0000"/>
                </a:solidFill>
              </a:rPr>
              <a:t>Lack of ability to classify and recognize objects</a:t>
            </a:r>
            <a:endParaRPr lang="zh-CN" altLang="en-US" dirty="0">
              <a:solidFill>
                <a:srgbClr val="FF0000"/>
              </a:solidFill>
            </a:endParaRPr>
          </a:p>
        </p:txBody>
      </p:sp>
      <p:pic>
        <p:nvPicPr>
          <p:cNvPr id="5" name="Picture 4" descr="Image result for hololens">
            <a:extLst>
              <a:ext uri="{FF2B5EF4-FFF2-40B4-BE49-F238E27FC236}">
                <a16:creationId xmlns:a16="http://schemas.microsoft.com/office/drawing/2014/main" id="{0241D602-CFDD-428F-B101-590376D9D53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12012"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store AR">
            <a:extLst>
              <a:ext uri="{FF2B5EF4-FFF2-40B4-BE49-F238E27FC236}">
                <a16:creationId xmlns:a16="http://schemas.microsoft.com/office/drawing/2014/main" id="{D466FA23-189A-4669-A6A2-400550E9D710}"/>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8668" b="11731"/>
          <a:stretch/>
        </p:blipFill>
        <p:spPr bwMode="auto">
          <a:xfrm>
            <a:off x="6918656"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check mark">
            <a:extLst>
              <a:ext uri="{FF2B5EF4-FFF2-40B4-BE49-F238E27FC236}">
                <a16:creationId xmlns:a16="http://schemas.microsoft.com/office/drawing/2014/main" id="{AC19E15B-8782-427B-8AE5-5B33389AA45B}"/>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7648" t="19442" r="47822" b="27269"/>
          <a:stretch/>
        </p:blipFill>
        <p:spPr bwMode="auto">
          <a:xfrm>
            <a:off x="959435" y="1926884"/>
            <a:ext cx="376579" cy="3154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heck mark">
            <a:extLst>
              <a:ext uri="{FF2B5EF4-FFF2-40B4-BE49-F238E27FC236}">
                <a16:creationId xmlns:a16="http://schemas.microsoft.com/office/drawing/2014/main" id="{9F9B7EC7-3250-41C9-9AF1-B1D4F7054469}"/>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50951" t="34992" r="8887" b="22062"/>
          <a:stretch/>
        </p:blipFill>
        <p:spPr bwMode="auto">
          <a:xfrm>
            <a:off x="935966" y="2660464"/>
            <a:ext cx="423515" cy="31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54">
            <a:extLst>
              <a:ext uri="{FF2B5EF4-FFF2-40B4-BE49-F238E27FC236}">
                <a16:creationId xmlns:a16="http://schemas.microsoft.com/office/drawing/2014/main" id="{B281E053-AD8E-4A1E-ADA7-77809560F68B}"/>
              </a:ext>
            </a:extLst>
          </p:cNvPr>
          <p:cNvPicPr>
            <a:picLocks noChangeAspect="1"/>
          </p:cNvPicPr>
          <p:nvPr/>
        </p:nvPicPr>
        <p:blipFill>
          <a:blip r:embed="rId3"/>
          <a:stretch>
            <a:fillRect/>
          </a:stretch>
        </p:blipFill>
        <p:spPr>
          <a:xfrm>
            <a:off x="3419064" y="4343021"/>
            <a:ext cx="1679986" cy="1101569"/>
          </a:xfrm>
          <a:prstGeom prst="rect">
            <a:avLst/>
          </a:prstGeom>
        </p:spPr>
      </p:pic>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3"/>
          <a:stretch>
            <a:fillRect/>
          </a:stretch>
        </p:blipFill>
        <p:spPr>
          <a:xfrm>
            <a:off x="3412785" y="4339007"/>
            <a:ext cx="1686265" cy="1105687"/>
          </a:xfrm>
          <a:prstGeom prst="rect">
            <a:avLst/>
          </a:prstGeom>
        </p:spPr>
      </p:pic>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4"/>
          <a:stretch>
            <a:fillRect/>
          </a:stretch>
        </p:blipFill>
        <p:spPr>
          <a:xfrm>
            <a:off x="9475323" y="4010224"/>
            <a:ext cx="1944229" cy="1370218"/>
          </a:xfrm>
          <a:prstGeom prst="rect">
            <a:avLst/>
          </a:prstGeom>
        </p:spPr>
      </p:pic>
      <p:pic>
        <p:nvPicPr>
          <p:cNvPr id="11" name="Picture 51">
            <a:extLst>
              <a:ext uri="{FF2B5EF4-FFF2-40B4-BE49-F238E27FC236}">
                <a16:creationId xmlns:a16="http://schemas.microsoft.com/office/drawing/2014/main" id="{17C07676-DC0F-4E83-8B12-5C150F851A46}"/>
              </a:ext>
            </a:extLst>
          </p:cNvPr>
          <p:cNvPicPr>
            <a:picLocks noChangeAspect="1"/>
          </p:cNvPicPr>
          <p:nvPr/>
        </p:nvPicPr>
        <p:blipFill>
          <a:blip r:embed="rId5"/>
          <a:stretch>
            <a:fillRect/>
          </a:stretch>
        </p:blipFill>
        <p:spPr>
          <a:xfrm>
            <a:off x="7635933" y="3887685"/>
            <a:ext cx="1583512" cy="1321929"/>
          </a:xfrm>
          <a:prstGeom prst="rect">
            <a:avLst/>
          </a:prstGeom>
        </p:spPr>
      </p:pic>
      <p:pic>
        <p:nvPicPr>
          <p:cNvPr id="14" name="Picture 48">
            <a:extLst>
              <a:ext uri="{FF2B5EF4-FFF2-40B4-BE49-F238E27FC236}">
                <a16:creationId xmlns:a16="http://schemas.microsoft.com/office/drawing/2014/main" id="{1AF68ED9-7803-4426-AD8D-BDC2FAB272ED}"/>
              </a:ext>
            </a:extLst>
          </p:cNvPr>
          <p:cNvPicPr>
            <a:picLocks noChangeAspect="1"/>
          </p:cNvPicPr>
          <p:nvPr/>
        </p:nvPicPr>
        <p:blipFill>
          <a:blip r:embed="rId6"/>
          <a:stretch>
            <a:fillRect/>
          </a:stretch>
        </p:blipFill>
        <p:spPr>
          <a:xfrm>
            <a:off x="4771166" y="1025853"/>
            <a:ext cx="589028" cy="467512"/>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Encode &amp; Stream</a:t>
              </a:r>
              <a:endParaRPr lang="en-US" sz="1600" dirty="0">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7"/>
          <a:stretch>
            <a:fillRect/>
          </a:stretch>
        </p:blipFill>
        <p:spPr>
          <a:xfrm>
            <a:off x="6025916" y="1939997"/>
            <a:ext cx="1248061" cy="828678"/>
          </a:xfrm>
          <a:prstGeom prst="rect">
            <a:avLst/>
          </a:prstGeom>
          <a:blipFill>
            <a:blip r:embed="rId7"/>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8"/>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9"/>
          <a:stretch>
            <a:fillRect/>
          </a:stretch>
        </p:blipFill>
        <p:spPr>
          <a:xfrm>
            <a:off x="1125028" y="4827035"/>
            <a:ext cx="1571317" cy="989929"/>
          </a:xfrm>
          <a:prstGeom prst="rect">
            <a:avLst/>
          </a:prstGeom>
        </p:spPr>
      </p:pic>
      <p:sp>
        <p:nvSpPr>
          <p:cNvPr id="41" name="灯片编号占位符 75">
            <a:extLst>
              <a:ext uri="{FF2B5EF4-FFF2-40B4-BE49-F238E27FC236}">
                <a16:creationId xmlns:a16="http://schemas.microsoft.com/office/drawing/2014/main" id="{03AD7F1B-51A4-425C-991A-413F086A4559}"/>
              </a:ext>
            </a:extLst>
          </p:cNvPr>
          <p:cNvSpPr>
            <a:spLocks noGrp="1"/>
          </p:cNvSpPr>
          <p:nvPr>
            <p:ph type="sldNum" sz="quarter" idx="12"/>
          </p:nvPr>
        </p:nvSpPr>
        <p:spPr>
          <a:xfrm>
            <a:off x="9003807" y="6292138"/>
            <a:ext cx="2743200" cy="365125"/>
          </a:xfrm>
        </p:spPr>
        <p:txBody>
          <a:bodyPr/>
          <a:lstStyle/>
          <a:p>
            <a:fld id="{51F45F38-4B61-1146-A40B-EF78BF1199B3}" type="slidenum">
              <a:rPr kumimoji="1" lang="zh-CN" altLang="en-US" smtClean="0"/>
              <a:t>4</a:t>
            </a:fld>
            <a:endParaRPr kumimoji="1" lang="zh-CN" altLang="en-US"/>
          </a:p>
        </p:txBody>
      </p:sp>
    </p:spTree>
    <p:extLst>
      <p:ext uri="{BB962C8B-B14F-4D97-AF65-F5344CB8AC3E}">
        <p14:creationId xmlns:p14="http://schemas.microsoft.com/office/powerpoint/2010/main" val="45235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45833E-6 -4.44444E-6 L 0.09167 -0.49027 " pathEditMode="relative" rAng="0" ptsTypes="AA">
                                      <p:cBhvr>
                                        <p:cTn id="12" dur="1000" fill="hold"/>
                                        <p:tgtEl>
                                          <p:spTgt spid="13"/>
                                        </p:tgtEl>
                                        <p:attrNameLst>
                                          <p:attrName>ppt_x</p:attrName>
                                          <p:attrName>ppt_y</p:attrName>
                                        </p:attrNameLst>
                                      </p:cBhvr>
                                      <p:rCtr x="4583" y="-24514"/>
                                    </p:animMotion>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6" presetClass="emph" presetSubtype="0" fill="hold" nodeType="withEffect">
                                  <p:stCondLst>
                                    <p:cond delay="0"/>
                                  </p:stCondLst>
                                  <p:childTnLst>
                                    <p:animScale>
                                      <p:cBhvr>
                                        <p:cTn id="18" dur="1000" fill="hold"/>
                                        <p:tgtEl>
                                          <p:spTgt spid="13"/>
                                        </p:tgtEl>
                                      </p:cBhvr>
                                      <p:by x="50000" y="50000"/>
                                    </p:animScale>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accel="50000" decel="50000" fill="hold" nodeType="withEffect">
                                  <p:stCondLst>
                                    <p:cond delay="0"/>
                                  </p:stCondLst>
                                  <p:childTnLst>
                                    <p:animMotion origin="layout" path="M 0.09167 -0.49027 L 0.28984 -0.48865 " pathEditMode="relative" rAng="0" ptsTypes="AA">
                                      <p:cBhvr>
                                        <p:cTn id="28" dur="1000" fill="hold"/>
                                        <p:tgtEl>
                                          <p:spTgt spid="13"/>
                                        </p:tgtEl>
                                        <p:attrNameLst>
                                          <p:attrName>ppt_x</p:attrName>
                                          <p:attrName>ppt_y</p:attrName>
                                        </p:attrNameLst>
                                      </p:cBhvr>
                                      <p:rCtr x="9909" y="69"/>
                                    </p:animMotion>
                                  </p:childTnLst>
                                </p:cTn>
                              </p:par>
                              <p:par>
                                <p:cTn id="29" presetID="42" presetClass="path" presetSubtype="0" accel="50000" decel="50000" fill="hold" nodeType="withEffect">
                                  <p:stCondLst>
                                    <p:cond delay="0"/>
                                  </p:stCondLst>
                                  <p:childTnLst>
                                    <p:animMotion origin="layout" path="M 0.06928 0.03612 L 0.23191 0.04422 " pathEditMode="relative" rAng="0" ptsTypes="AA">
                                      <p:cBhvr>
                                        <p:cTn id="30" dur="1000" fill="hold"/>
                                        <p:tgtEl>
                                          <p:spTgt spid="14"/>
                                        </p:tgtEl>
                                        <p:attrNameLst>
                                          <p:attrName>ppt_x</p:attrName>
                                          <p:attrName>ppt_y</p:attrName>
                                        </p:attrNameLst>
                                      </p:cBhvr>
                                      <p:rCtr x="8125" y="394"/>
                                    </p:animMotion>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6" presetClass="emph" presetSubtype="0" fill="hold" nodeType="withEffect">
                                  <p:stCondLst>
                                    <p:cond delay="0"/>
                                  </p:stCondLst>
                                  <p:childTnLst>
                                    <p:animScale>
                                      <p:cBhvr>
                                        <p:cTn id="47" dur="1000" fill="hold"/>
                                        <p:tgtEl>
                                          <p:spTgt spid="14"/>
                                        </p:tgtEl>
                                      </p:cBhvr>
                                      <p:by x="200000" y="200000"/>
                                    </p:animScale>
                                  </p:childTnLst>
                                </p:cTn>
                              </p:par>
                              <p:par>
                                <p:cTn id="48" presetID="42" presetClass="path" presetSubtype="0" accel="50000" decel="50000" fill="hold" nodeType="withEffect">
                                  <p:stCondLst>
                                    <p:cond delay="0"/>
                                  </p:stCondLst>
                                  <p:childTnLst>
                                    <p:animMotion origin="layout" path="M 0.2319 0.04422 L 0.2405 0.48334 " pathEditMode="relative" rAng="0" ptsTypes="AA">
                                      <p:cBhvr>
                                        <p:cTn id="49" dur="1000" fill="hold"/>
                                        <p:tgtEl>
                                          <p:spTgt spid="14"/>
                                        </p:tgtEl>
                                        <p:attrNameLst>
                                          <p:attrName>ppt_x</p:attrName>
                                          <p:attrName>ppt_y</p:attrName>
                                        </p:attrNameLst>
                                      </p:cBhvr>
                                      <p:rCtr x="430" y="21944"/>
                                    </p:animMotion>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childTnLst>
                                </p:cTn>
                              </p:par>
                              <p:par>
                                <p:cTn id="58" presetID="42" presetClass="path" presetSubtype="0" accel="50000" decel="50000" fill="hold" nodeType="withEffect">
                                  <p:stCondLst>
                                    <p:cond delay="0"/>
                                  </p:stCondLst>
                                  <p:childTnLst>
                                    <p:animMotion origin="layout" path="M 0.00468 0.00649 L 0.15794 0.02269 " pathEditMode="relative" rAng="0" ptsTypes="AA">
                                      <p:cBhvr>
                                        <p:cTn id="59" dur="1000" fill="hold"/>
                                        <p:tgtEl>
                                          <p:spTgt spid="11"/>
                                        </p:tgtEl>
                                        <p:attrNameLst>
                                          <p:attrName>ppt_x</p:attrName>
                                          <p:attrName>ppt_y</p:attrName>
                                        </p:attrNameLst>
                                      </p:cBhvr>
                                      <p:rCtr x="7656" y="810"/>
                                    </p:animMotion>
                                  </p:childTnLst>
                                </p:cTn>
                              </p:par>
                              <p:par>
                                <p:cTn id="60" presetID="1"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3"/>
          <a:stretch>
            <a:fillRect/>
          </a:stretch>
        </p:blipFill>
        <p:spPr>
          <a:xfrm>
            <a:off x="9475323" y="4010224"/>
            <a:ext cx="1944229" cy="1370218"/>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b="1" dirty="0">
                  <a:solidFill>
                    <a:srgbClr val="FF0000"/>
                  </a:solidFill>
                  <a:latin typeface="Microsoft YaHei" panose="020B0503020204020204" pitchFamily="34" charset="-122"/>
                  <a:ea typeface="Microsoft YaHei" panose="020B0503020204020204" pitchFamily="34" charset="-122"/>
                </a:rPr>
                <a:t>Encode &amp; Stream</a:t>
              </a:r>
              <a:endParaRPr lang="en-US" sz="1600" b="1" dirty="0">
                <a:solidFill>
                  <a:srgbClr val="FF0000"/>
                </a:solidFill>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4"/>
          <a:stretch>
            <a:fillRect/>
          </a:stretch>
        </p:blipFill>
        <p:spPr>
          <a:xfrm>
            <a:off x="6025916" y="1939997"/>
            <a:ext cx="1248061" cy="828678"/>
          </a:xfrm>
          <a:prstGeom prst="rect">
            <a:avLst/>
          </a:prstGeom>
          <a:blipFill>
            <a:blip r:embed="rId4"/>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5"/>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6"/>
          <a:stretch>
            <a:fillRect/>
          </a:stretch>
        </p:blipFill>
        <p:spPr>
          <a:xfrm>
            <a:off x="1125028" y="4827035"/>
            <a:ext cx="1571317" cy="989929"/>
          </a:xfrm>
          <a:prstGeom prst="rect">
            <a:avLst/>
          </a:prstGeom>
        </p:spPr>
      </p:pic>
      <p:sp>
        <p:nvSpPr>
          <p:cNvPr id="41" name="灯片编号占位符 75">
            <a:extLst>
              <a:ext uri="{FF2B5EF4-FFF2-40B4-BE49-F238E27FC236}">
                <a16:creationId xmlns:a16="http://schemas.microsoft.com/office/drawing/2014/main" id="{03AD7F1B-51A4-425C-991A-413F086A4559}"/>
              </a:ext>
            </a:extLst>
          </p:cNvPr>
          <p:cNvSpPr>
            <a:spLocks noGrp="1"/>
          </p:cNvSpPr>
          <p:nvPr>
            <p:ph type="sldNum" sz="quarter" idx="12"/>
          </p:nvPr>
        </p:nvSpPr>
        <p:spPr>
          <a:xfrm>
            <a:off x="9003807" y="6292138"/>
            <a:ext cx="2743200" cy="365125"/>
          </a:xfrm>
        </p:spPr>
        <p:txBody>
          <a:bodyPr/>
          <a:lstStyle/>
          <a:p>
            <a:fld id="{51F45F38-4B61-1146-A40B-EF78BF1199B3}" type="slidenum">
              <a:rPr kumimoji="1" lang="zh-CN" altLang="en-US" smtClean="0"/>
              <a:t>5</a:t>
            </a:fld>
            <a:endParaRPr kumimoji="1" lang="zh-CN" altLang="en-US"/>
          </a:p>
        </p:txBody>
      </p:sp>
      <p:pic>
        <p:nvPicPr>
          <p:cNvPr id="40" name="Picture 51">
            <a:extLst>
              <a:ext uri="{FF2B5EF4-FFF2-40B4-BE49-F238E27FC236}">
                <a16:creationId xmlns:a16="http://schemas.microsoft.com/office/drawing/2014/main" id="{D319C313-D983-49D9-99A8-ECE6F3168D21}"/>
              </a:ext>
            </a:extLst>
          </p:cNvPr>
          <p:cNvPicPr>
            <a:picLocks noChangeAspect="1"/>
          </p:cNvPicPr>
          <p:nvPr/>
        </p:nvPicPr>
        <p:blipFill>
          <a:blip r:embed="rId7"/>
          <a:stretch>
            <a:fillRect/>
          </a:stretch>
        </p:blipFill>
        <p:spPr>
          <a:xfrm>
            <a:off x="9562220" y="4037084"/>
            <a:ext cx="1583512" cy="1321929"/>
          </a:xfrm>
          <a:prstGeom prst="rect">
            <a:avLst/>
          </a:prstGeom>
        </p:spPr>
      </p:pic>
      <p:grpSp>
        <p:nvGrpSpPr>
          <p:cNvPr id="11" name="组合 10">
            <a:extLst>
              <a:ext uri="{FF2B5EF4-FFF2-40B4-BE49-F238E27FC236}">
                <a16:creationId xmlns:a16="http://schemas.microsoft.com/office/drawing/2014/main" id="{182F72A3-5F28-4952-BB14-057B97EAB843}"/>
              </a:ext>
            </a:extLst>
          </p:cNvPr>
          <p:cNvGrpSpPr/>
          <p:nvPr/>
        </p:nvGrpSpPr>
        <p:grpSpPr>
          <a:xfrm>
            <a:off x="3289341" y="3921525"/>
            <a:ext cx="1686266" cy="1113609"/>
            <a:chOff x="3412784" y="4331085"/>
            <a:chExt cx="1686266" cy="1113609"/>
          </a:xfrm>
        </p:grpSpPr>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8"/>
            <a:stretch>
              <a:fillRect/>
            </a:stretch>
          </p:blipFill>
          <p:spPr>
            <a:xfrm>
              <a:off x="3412785" y="4339007"/>
              <a:ext cx="1686265" cy="1105687"/>
            </a:xfrm>
            <a:prstGeom prst="rect">
              <a:avLst/>
            </a:prstGeom>
          </p:spPr>
        </p:pic>
        <p:sp>
          <p:nvSpPr>
            <p:cNvPr id="3" name="矩形 2">
              <a:extLst>
                <a:ext uri="{FF2B5EF4-FFF2-40B4-BE49-F238E27FC236}">
                  <a16:creationId xmlns:a16="http://schemas.microsoft.com/office/drawing/2014/main" id="{94AB3D0B-BC3C-469F-A6D7-2E1A8BC381F0}"/>
                </a:ext>
              </a:extLst>
            </p:cNvPr>
            <p:cNvSpPr/>
            <p:nvPr/>
          </p:nvSpPr>
          <p:spPr>
            <a:xfrm>
              <a:off x="3412784" y="433157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EFECBBC2-D3BA-4C94-AC92-38F1662DF681}"/>
                </a:ext>
              </a:extLst>
            </p:cNvPr>
            <p:cNvCxnSpPr>
              <a:cxnSpLocks/>
            </p:cNvCxnSpPr>
            <p:nvPr/>
          </p:nvCxnSpPr>
          <p:spPr>
            <a:xfrm>
              <a:off x="3844150" y="434633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ACF8AA-F838-4234-8EC9-E005395552F9}"/>
                </a:ext>
              </a:extLst>
            </p:cNvPr>
            <p:cNvCxnSpPr>
              <a:cxnSpLocks/>
            </p:cNvCxnSpPr>
            <p:nvPr/>
          </p:nvCxnSpPr>
          <p:spPr>
            <a:xfrm>
              <a:off x="4263874" y="4331577"/>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ADEB5C4-F6C4-4258-89FA-817A23BE6AA2}"/>
                </a:ext>
              </a:extLst>
            </p:cNvPr>
            <p:cNvCxnSpPr>
              <a:cxnSpLocks/>
            </p:cNvCxnSpPr>
            <p:nvPr/>
          </p:nvCxnSpPr>
          <p:spPr>
            <a:xfrm>
              <a:off x="4674800" y="43310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 name="Picture 11">
            <a:extLst>
              <a:ext uri="{FF2B5EF4-FFF2-40B4-BE49-F238E27FC236}">
                <a16:creationId xmlns:a16="http://schemas.microsoft.com/office/drawing/2014/main" id="{8C6D4313-D312-45DC-88E7-34573BF9578D}"/>
              </a:ext>
            </a:extLst>
          </p:cNvPr>
          <p:cNvPicPr>
            <a:picLocks noChangeAspect="1"/>
          </p:cNvPicPr>
          <p:nvPr/>
        </p:nvPicPr>
        <p:blipFill>
          <a:blip r:embed="rId8"/>
          <a:stretch>
            <a:fillRect/>
          </a:stretch>
        </p:blipFill>
        <p:spPr>
          <a:xfrm>
            <a:off x="3268809" y="3914587"/>
            <a:ext cx="1686265" cy="1105687"/>
          </a:xfrm>
          <a:prstGeom prst="rect">
            <a:avLst/>
          </a:prstGeom>
        </p:spPr>
      </p:pic>
    </p:spTree>
    <p:extLst>
      <p:ext uri="{BB962C8B-B14F-4D97-AF65-F5344CB8AC3E}">
        <p14:creationId xmlns:p14="http://schemas.microsoft.com/office/powerpoint/2010/main" val="37247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000" tmFilter="0, 0; .2, .5; .8, .5; 1, 0"/>
                                        <p:tgtEl>
                                          <p:spTgt spid="21"/>
                                        </p:tgtEl>
                                      </p:cBhvr>
                                    </p:animEffect>
                                    <p:animScale>
                                      <p:cBhvr>
                                        <p:cTn id="7" dur="1000" autoRev="1" fill="hold"/>
                                        <p:tgtEl>
                                          <p:spTgt spid="2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3"/>
                                        </p:tgtEl>
                                        <p:attrNameLst>
                                          <p:attrName>style.visibility</p:attrName>
                                        </p:attrNameLst>
                                      </p:cBhvr>
                                      <p:to>
                                        <p:strVal val="hidden"/>
                                      </p:to>
                                    </p:set>
                                  </p:childTnLst>
                                </p:cTn>
                              </p:par>
                            </p:childTnLst>
                          </p:cTn>
                        </p:par>
                        <p:par>
                          <p:cTn id="12" fill="hold">
                            <p:stCondLst>
                              <p:cond delay="0"/>
                            </p:stCondLst>
                            <p:childTnLst>
                              <p:par>
                                <p:cTn id="13" presetID="6" presetClass="emph" presetSubtype="0" fill="hold" nodeType="afterEffect">
                                  <p:stCondLst>
                                    <p:cond delay="0"/>
                                  </p:stCondLst>
                                  <p:childTnLst>
                                    <p:animScale>
                                      <p:cBhvr>
                                        <p:cTn id="14"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Implementation</a:t>
            </a:r>
            <a:endParaRPr lang="zh-CN" altLang="en-US" dirty="0"/>
          </a:p>
        </p:txBody>
      </p:sp>
      <p:pic>
        <p:nvPicPr>
          <p:cNvPr id="4" name="图片 3">
            <a:extLst>
              <a:ext uri="{FF2B5EF4-FFF2-40B4-BE49-F238E27FC236}">
                <a16:creationId xmlns:a16="http://schemas.microsoft.com/office/drawing/2014/main" id="{545B9C3F-737D-F140-9A0F-686FCB76EB13}"/>
              </a:ext>
            </a:extLst>
          </p:cNvPr>
          <p:cNvPicPr>
            <a:picLocks noChangeAspect="1"/>
          </p:cNvPicPr>
          <p:nvPr/>
        </p:nvPicPr>
        <p:blipFill>
          <a:blip r:embed="rId3"/>
          <a:stretch>
            <a:fillRect/>
          </a:stretch>
        </p:blipFill>
        <p:spPr>
          <a:xfrm>
            <a:off x="6341327" y="2331009"/>
            <a:ext cx="1430467" cy="1097991"/>
          </a:xfrm>
          <a:prstGeom prst="rect">
            <a:avLst/>
          </a:prstGeom>
        </p:spPr>
      </p:pic>
      <p:pic>
        <p:nvPicPr>
          <p:cNvPr id="1026" name="Picture 2" descr="iPhone 11 64GB Black - Apple">
            <a:extLst>
              <a:ext uri="{FF2B5EF4-FFF2-40B4-BE49-F238E27FC236}">
                <a16:creationId xmlns:a16="http://schemas.microsoft.com/office/drawing/2014/main" id="{399F9455-8E8F-164A-8503-162E12BA5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3528" y="4537004"/>
            <a:ext cx="1211347" cy="143479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523F2E6-A077-5B47-B3BD-C11AF30280C3}"/>
              </a:ext>
            </a:extLst>
          </p:cNvPr>
          <p:cNvPicPr>
            <a:picLocks noChangeAspect="1"/>
          </p:cNvPicPr>
          <p:nvPr/>
        </p:nvPicPr>
        <p:blipFill>
          <a:blip r:embed="rId5"/>
          <a:stretch>
            <a:fillRect/>
          </a:stretch>
        </p:blipFill>
        <p:spPr>
          <a:xfrm>
            <a:off x="4055683" y="2104252"/>
            <a:ext cx="1277744" cy="1504898"/>
          </a:xfrm>
          <a:prstGeom prst="rect">
            <a:avLst/>
          </a:prstGeom>
        </p:spPr>
      </p:pic>
      <p:sp>
        <p:nvSpPr>
          <p:cNvPr id="10" name="文本框 9">
            <a:extLst>
              <a:ext uri="{FF2B5EF4-FFF2-40B4-BE49-F238E27FC236}">
                <a16:creationId xmlns:a16="http://schemas.microsoft.com/office/drawing/2014/main" id="{046C4942-26CC-497E-8D1E-FC47E91B2A43}"/>
              </a:ext>
            </a:extLst>
          </p:cNvPr>
          <p:cNvSpPr txBox="1"/>
          <p:nvPr/>
        </p:nvSpPr>
        <p:spPr>
          <a:xfrm>
            <a:off x="782141" y="2487369"/>
            <a:ext cx="3084306" cy="369332"/>
          </a:xfrm>
          <a:prstGeom prst="rect">
            <a:avLst/>
          </a:prstGeom>
          <a:noFill/>
        </p:spPr>
        <p:txBody>
          <a:bodyPr wrap="none" rtlCol="0">
            <a:spAutoFit/>
          </a:bodyPr>
          <a:lstStyle/>
          <a:p>
            <a:r>
              <a:rPr lang="en-US" altLang="zh-CN" dirty="0"/>
              <a:t>CentOS 7.0 server / GTX 2080ti</a:t>
            </a:r>
          </a:p>
        </p:txBody>
      </p:sp>
      <p:cxnSp>
        <p:nvCxnSpPr>
          <p:cNvPr id="13" name="直接连接符 12">
            <a:extLst>
              <a:ext uri="{FF2B5EF4-FFF2-40B4-BE49-F238E27FC236}">
                <a16:creationId xmlns:a16="http://schemas.microsoft.com/office/drawing/2014/main" id="{FDF17FEC-3E30-4AE6-84EC-ABD1571A8A8A}"/>
              </a:ext>
            </a:extLst>
          </p:cNvPr>
          <p:cNvCxnSpPr>
            <a:cxnSpLocks/>
          </p:cNvCxnSpPr>
          <p:nvPr/>
        </p:nvCxnSpPr>
        <p:spPr>
          <a:xfrm>
            <a:off x="5212893" y="3213540"/>
            <a:ext cx="1189464" cy="0"/>
          </a:xfrm>
          <a:prstGeom prst="line">
            <a:avLst/>
          </a:prstGeom>
          <a:ln w="28575">
            <a:solidFill>
              <a:srgbClr val="11111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54631E7-E571-4907-9772-EAC9B0A765E7}"/>
              </a:ext>
            </a:extLst>
          </p:cNvPr>
          <p:cNvSpPr txBox="1"/>
          <p:nvPr/>
        </p:nvSpPr>
        <p:spPr>
          <a:xfrm>
            <a:off x="4302821" y="5059724"/>
            <a:ext cx="3552383" cy="646331"/>
          </a:xfrm>
          <a:prstGeom prst="rect">
            <a:avLst/>
          </a:prstGeom>
          <a:noFill/>
        </p:spPr>
        <p:txBody>
          <a:bodyPr wrap="none" rtlCol="0">
            <a:spAutoFit/>
          </a:bodyPr>
          <a:lstStyle/>
          <a:p>
            <a:r>
              <a:rPr lang="en-US" altLang="zh-CN" dirty="0"/>
              <a:t>iPhone 11,</a:t>
            </a:r>
          </a:p>
          <a:p>
            <a:r>
              <a:rPr lang="en-US" altLang="zh-CN" dirty="0"/>
              <a:t>with the A13 Bionic chip,</a:t>
            </a:r>
            <a:r>
              <a:rPr lang="zh-CN" altLang="en-US" dirty="0"/>
              <a:t> </a:t>
            </a:r>
            <a:r>
              <a:rPr lang="en-US" altLang="zh-CN" dirty="0"/>
              <a:t>four-core.</a:t>
            </a:r>
          </a:p>
        </p:txBody>
      </p:sp>
      <p:sp>
        <p:nvSpPr>
          <p:cNvPr id="19" name="文本框 18">
            <a:extLst>
              <a:ext uri="{FF2B5EF4-FFF2-40B4-BE49-F238E27FC236}">
                <a16:creationId xmlns:a16="http://schemas.microsoft.com/office/drawing/2014/main" id="{527EFE24-E55E-4134-8705-2F9A33DF64CC}"/>
              </a:ext>
            </a:extLst>
          </p:cNvPr>
          <p:cNvSpPr txBox="1"/>
          <p:nvPr/>
        </p:nvSpPr>
        <p:spPr>
          <a:xfrm>
            <a:off x="7963528" y="2672035"/>
            <a:ext cx="2974597" cy="646331"/>
          </a:xfrm>
          <a:prstGeom prst="rect">
            <a:avLst/>
          </a:prstGeom>
          <a:noFill/>
        </p:spPr>
        <p:txBody>
          <a:bodyPr wrap="none" rtlCol="0">
            <a:spAutoFit/>
          </a:bodyPr>
          <a:lstStyle/>
          <a:p>
            <a:r>
              <a:rPr lang="en-US" altLang="zh-CN" dirty="0"/>
              <a:t>NETGEAR Nighthawk Smart </a:t>
            </a:r>
          </a:p>
          <a:p>
            <a:r>
              <a:rPr lang="en-US" altLang="zh-CN" dirty="0" err="1"/>
              <a:t>WiFi</a:t>
            </a:r>
            <a:r>
              <a:rPr lang="en-US" altLang="zh-CN" dirty="0"/>
              <a:t> Router (R7000) - AC1900</a:t>
            </a:r>
          </a:p>
        </p:txBody>
      </p:sp>
      <p:pic>
        <p:nvPicPr>
          <p:cNvPr id="20" name="Picture 2" descr="https://timgsa.baidu.com/timg?image&amp;quality=80&amp;size=b9999_10000&amp;sec=1604140047911&amp;di=0ad83fcf5e05d4c56266cbccff3a98ac&amp;imgtype=0&amp;src=http%3A%2F%2Fgss0.baidu.com%2F9vo3dSag_xI4khGko9WTAnF6hhy%2Fzhidao%2Fpic%2Fitem%2Fc83d70cf3bc79f3d29003558b6a1cd11738b29f1.jpg">
            <a:extLst>
              <a:ext uri="{FF2B5EF4-FFF2-40B4-BE49-F238E27FC236}">
                <a16:creationId xmlns:a16="http://schemas.microsoft.com/office/drawing/2014/main" id="{238EB0B2-544B-4920-95D2-2B8B5894D5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984938">
            <a:off x="7233987" y="3771158"/>
            <a:ext cx="1030454" cy="1030454"/>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887CABA-58E7-4780-B61F-7AE88C14C567}"/>
              </a:ext>
            </a:extLst>
          </p:cNvPr>
          <p:cNvSpPr txBox="1"/>
          <p:nvPr/>
        </p:nvSpPr>
        <p:spPr>
          <a:xfrm>
            <a:off x="8036313" y="4086988"/>
            <a:ext cx="683200" cy="369332"/>
          </a:xfrm>
          <a:prstGeom prst="rect">
            <a:avLst/>
          </a:prstGeom>
          <a:noFill/>
        </p:spPr>
        <p:txBody>
          <a:bodyPr wrap="none" rtlCol="0">
            <a:spAutoFit/>
          </a:bodyPr>
          <a:lstStyle/>
          <a:p>
            <a:r>
              <a:rPr lang="en-US" altLang="zh-CN" dirty="0"/>
              <a:t>5GHz</a:t>
            </a:r>
            <a:endParaRPr lang="zh-CN" altLang="en-US" dirty="0"/>
          </a:p>
        </p:txBody>
      </p:sp>
    </p:spTree>
    <p:extLst>
      <p:ext uri="{BB962C8B-B14F-4D97-AF65-F5344CB8AC3E}">
        <p14:creationId xmlns:p14="http://schemas.microsoft.com/office/powerpoint/2010/main" val="2084854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HEVC </a:t>
            </a:r>
            <a:r>
              <a:rPr lang="en-US" altLang="zh-CN" dirty="0" err="1"/>
              <a:t>v.s</a:t>
            </a:r>
            <a:r>
              <a:rPr lang="en-US" altLang="zh-CN" dirty="0"/>
              <a:t>. JPEG</a:t>
            </a:r>
          </a:p>
        </p:txBody>
      </p:sp>
      <p:grpSp>
        <p:nvGrpSpPr>
          <p:cNvPr id="7" name="组合 6">
            <a:extLst>
              <a:ext uri="{FF2B5EF4-FFF2-40B4-BE49-F238E27FC236}">
                <a16:creationId xmlns:a16="http://schemas.microsoft.com/office/drawing/2014/main" id="{05A476A4-5F14-43D6-86CB-394371812DEF}"/>
              </a:ext>
            </a:extLst>
          </p:cNvPr>
          <p:cNvGrpSpPr/>
          <p:nvPr/>
        </p:nvGrpSpPr>
        <p:grpSpPr>
          <a:xfrm>
            <a:off x="1049018" y="2782884"/>
            <a:ext cx="10304782" cy="3709991"/>
            <a:chOff x="1249672" y="2446657"/>
            <a:chExt cx="10304782" cy="3709991"/>
          </a:xfrm>
        </p:grpSpPr>
        <p:pic>
          <p:nvPicPr>
            <p:cNvPr id="9" name="图片 8">
              <a:extLst>
                <a:ext uri="{FF2B5EF4-FFF2-40B4-BE49-F238E27FC236}">
                  <a16:creationId xmlns:a16="http://schemas.microsoft.com/office/drawing/2014/main" id="{8F2A4D1E-4655-4C66-B91F-2B22AE9C93B9}"/>
                </a:ext>
              </a:extLst>
            </p:cNvPr>
            <p:cNvPicPr>
              <a:picLocks noChangeAspect="1"/>
            </p:cNvPicPr>
            <p:nvPr/>
          </p:nvPicPr>
          <p:blipFill>
            <a:blip r:embed="rId3"/>
            <a:stretch>
              <a:fillRect/>
            </a:stretch>
          </p:blipFill>
          <p:spPr>
            <a:xfrm>
              <a:off x="1249672" y="2446657"/>
              <a:ext cx="4946655" cy="3709991"/>
            </a:xfrm>
            <a:prstGeom prst="rect">
              <a:avLst/>
            </a:prstGeom>
          </p:spPr>
        </p:pic>
        <p:pic>
          <p:nvPicPr>
            <p:cNvPr id="11" name="图片 10">
              <a:extLst>
                <a:ext uri="{FF2B5EF4-FFF2-40B4-BE49-F238E27FC236}">
                  <a16:creationId xmlns:a16="http://schemas.microsoft.com/office/drawing/2014/main" id="{8DEF6F22-443D-4935-9E1F-88F974683A0C}"/>
                </a:ext>
              </a:extLst>
            </p:cNvPr>
            <p:cNvPicPr>
              <a:picLocks noChangeAspect="1"/>
            </p:cNvPicPr>
            <p:nvPr/>
          </p:nvPicPr>
          <p:blipFill>
            <a:blip r:embed="rId4"/>
            <a:stretch>
              <a:fillRect/>
            </a:stretch>
          </p:blipFill>
          <p:spPr>
            <a:xfrm>
              <a:off x="6607799" y="2446657"/>
              <a:ext cx="4946655" cy="3709991"/>
            </a:xfrm>
            <a:prstGeom prst="rect">
              <a:avLst/>
            </a:prstGeom>
          </p:spPr>
        </p:pic>
        <p:sp>
          <p:nvSpPr>
            <p:cNvPr id="12" name="椭圆 11">
              <a:extLst>
                <a:ext uri="{FF2B5EF4-FFF2-40B4-BE49-F238E27FC236}">
                  <a16:creationId xmlns:a16="http://schemas.microsoft.com/office/drawing/2014/main" id="{0CB31891-4BA9-492A-853F-9483F5C6391F}"/>
                </a:ext>
              </a:extLst>
            </p:cNvPr>
            <p:cNvSpPr/>
            <p:nvPr/>
          </p:nvSpPr>
          <p:spPr>
            <a:xfrm>
              <a:off x="462534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FF8EFF2-87FD-4CCF-B4FE-02A8D59395EF}"/>
                </a:ext>
              </a:extLst>
            </p:cNvPr>
            <p:cNvSpPr/>
            <p:nvPr/>
          </p:nvSpPr>
          <p:spPr>
            <a:xfrm>
              <a:off x="970026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0"/>
            <a:ext cx="10515600" cy="1729740"/>
          </a:xfrm>
        </p:spPr>
        <p:txBody>
          <a:bodyPr/>
          <a:lstStyle/>
          <a:p>
            <a:r>
              <a:rPr lang="en-US" altLang="zh-CN" dirty="0"/>
              <a:t>Video Quality Metrics - SSIM</a:t>
            </a:r>
          </a:p>
          <a:p>
            <a:pPr lvl="1"/>
            <a:r>
              <a:rPr lang="en-US" altLang="zh-CN" dirty="0"/>
              <a:t>HEVC</a:t>
            </a:r>
            <a:r>
              <a:rPr lang="zh-CN" altLang="en-US" dirty="0"/>
              <a:t>：</a:t>
            </a:r>
            <a:r>
              <a:rPr lang="en-US" altLang="zh-CN" dirty="0"/>
              <a:t>Quantity Parameter(</a:t>
            </a:r>
            <a:r>
              <a:rPr lang="en-US" altLang="zh-CN" dirty="0" err="1"/>
              <a:t>qp</a:t>
            </a:r>
            <a:r>
              <a:rPr lang="en-US" altLang="zh-CN" dirty="0"/>
              <a:t>)</a:t>
            </a:r>
            <a:r>
              <a:rPr lang="zh-CN" altLang="en-US" dirty="0"/>
              <a:t> </a:t>
            </a:r>
            <a:r>
              <a:rPr lang="en-US" altLang="zh-CN" dirty="0"/>
              <a:t>[0, 50] </a:t>
            </a:r>
          </a:p>
          <a:p>
            <a:pPr lvl="1"/>
            <a:r>
              <a:rPr lang="en-US" altLang="zh-CN" dirty="0"/>
              <a:t>JPEG</a:t>
            </a:r>
            <a:r>
              <a:rPr lang="zh-CN" altLang="en-US" dirty="0"/>
              <a:t>：</a:t>
            </a:r>
            <a:r>
              <a:rPr lang="en-US" altLang="zh-CN" dirty="0"/>
              <a:t>Quality [0,100] </a:t>
            </a:r>
          </a:p>
          <a:p>
            <a:pPr lvl="1"/>
            <a:r>
              <a:rPr lang="en-US" altLang="zh-CN" dirty="0"/>
              <a:t>HEVC(</a:t>
            </a:r>
            <a:r>
              <a:rPr lang="en-US" altLang="zh-CN" dirty="0" err="1"/>
              <a:t>qp</a:t>
            </a:r>
            <a:r>
              <a:rPr lang="en-US" altLang="zh-CN" dirty="0"/>
              <a:t>=10) and JPEG(Quality=85) have almost the same SSIM value(&gt;0.98).</a:t>
            </a:r>
            <a:endParaRPr lang="zh-CN" altLang="en-US" dirty="0"/>
          </a:p>
        </p:txBody>
      </p:sp>
      <p:cxnSp>
        <p:nvCxnSpPr>
          <p:cNvPr id="5" name="直接箭头连接符 4">
            <a:extLst>
              <a:ext uri="{FF2B5EF4-FFF2-40B4-BE49-F238E27FC236}">
                <a16:creationId xmlns:a16="http://schemas.microsoft.com/office/drawing/2014/main" id="{B71631DD-B467-4A3D-A252-ACBDE66779C8}"/>
              </a:ext>
            </a:extLst>
          </p:cNvPr>
          <p:cNvCxnSpPr/>
          <p:nvPr/>
        </p:nvCxnSpPr>
        <p:spPr>
          <a:xfrm flipV="1">
            <a:off x="4456771" y="2231373"/>
            <a:ext cx="185854" cy="261018"/>
          </a:xfrm>
          <a:prstGeom prst="straightConnector1">
            <a:avLst/>
          </a:prstGeom>
          <a:ln>
            <a:solidFill>
              <a:srgbClr val="11111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74D048E-C327-46CA-A223-5B0E12B0C2F1}"/>
              </a:ext>
            </a:extLst>
          </p:cNvPr>
          <p:cNvCxnSpPr>
            <a:cxnSpLocks/>
          </p:cNvCxnSpPr>
          <p:nvPr/>
        </p:nvCxnSpPr>
        <p:spPr>
          <a:xfrm>
            <a:off x="6514872" y="1831627"/>
            <a:ext cx="185854" cy="273443"/>
          </a:xfrm>
          <a:prstGeom prst="straightConnector1">
            <a:avLst/>
          </a:prstGeom>
          <a:ln>
            <a:solidFill>
              <a:srgbClr val="1111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20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48640"/>
          </a:xfrm>
        </p:spPr>
        <p:txBody>
          <a:bodyPr/>
          <a:lstStyle/>
          <a:p>
            <a:r>
              <a:rPr lang="en-US" altLang="zh-CN" dirty="0"/>
              <a:t>Encoding Size &amp; Encoding Time</a:t>
            </a:r>
            <a:endParaRPr lang="zh-CN" altLang="en-US" dirty="0"/>
          </a:p>
        </p:txBody>
      </p:sp>
      <p:pic>
        <p:nvPicPr>
          <p:cNvPr id="9" name="图片 8">
            <a:extLst>
              <a:ext uri="{FF2B5EF4-FFF2-40B4-BE49-F238E27FC236}">
                <a16:creationId xmlns:a16="http://schemas.microsoft.com/office/drawing/2014/main" id="{91CE7186-971E-43F3-802C-61839A40D80A}"/>
              </a:ext>
            </a:extLst>
          </p:cNvPr>
          <p:cNvPicPr>
            <a:picLocks noChangeAspect="1"/>
          </p:cNvPicPr>
          <p:nvPr/>
        </p:nvPicPr>
        <p:blipFill>
          <a:blip r:embed="rId2"/>
          <a:stretch>
            <a:fillRect/>
          </a:stretch>
        </p:blipFill>
        <p:spPr>
          <a:xfrm>
            <a:off x="3432806" y="2400295"/>
            <a:ext cx="5326387" cy="3994790"/>
          </a:xfrm>
          <a:prstGeom prst="rect">
            <a:avLst/>
          </a:prstGeom>
        </p:spPr>
      </p:pic>
    </p:spTree>
    <p:extLst>
      <p:ext uri="{BB962C8B-B14F-4D97-AF65-F5344CB8AC3E}">
        <p14:creationId xmlns:p14="http://schemas.microsoft.com/office/powerpoint/2010/main" val="26959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33400"/>
          </a:xfrm>
        </p:spPr>
        <p:txBody>
          <a:bodyPr/>
          <a:lstStyle/>
          <a:p>
            <a:r>
              <a:rPr lang="en-US" altLang="zh-CN" dirty="0"/>
              <a:t>Different Sliding Methods</a:t>
            </a:r>
            <a:endParaRPr lang="zh-CN" altLang="en-US" dirty="0"/>
          </a:p>
        </p:txBody>
      </p:sp>
      <p:pic>
        <p:nvPicPr>
          <p:cNvPr id="5" name="图片 4">
            <a:extLst>
              <a:ext uri="{FF2B5EF4-FFF2-40B4-BE49-F238E27FC236}">
                <a16:creationId xmlns:a16="http://schemas.microsoft.com/office/drawing/2014/main" id="{A0CD087F-AB14-4368-83D2-CDE41B023B2F}"/>
              </a:ext>
            </a:extLst>
          </p:cNvPr>
          <p:cNvPicPr>
            <a:picLocks noChangeAspect="1"/>
          </p:cNvPicPr>
          <p:nvPr/>
        </p:nvPicPr>
        <p:blipFill>
          <a:blip r:embed="rId2"/>
          <a:stretch>
            <a:fillRect/>
          </a:stretch>
        </p:blipFill>
        <p:spPr>
          <a:xfrm>
            <a:off x="3288026" y="1973574"/>
            <a:ext cx="5615948" cy="4211961"/>
          </a:xfrm>
          <a:prstGeom prst="rect">
            <a:avLst/>
          </a:prstGeom>
        </p:spPr>
      </p:pic>
    </p:spTree>
    <p:extLst>
      <p:ext uri="{BB962C8B-B14F-4D97-AF65-F5344CB8AC3E}">
        <p14:creationId xmlns:p14="http://schemas.microsoft.com/office/powerpoint/2010/main" val="145454784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355</TotalTime>
  <Words>1042</Words>
  <Application>Microsoft Office PowerPoint</Application>
  <PresentationFormat>宽屏</PresentationFormat>
  <Paragraphs>58</Paragraphs>
  <Slides>11</Slides>
  <Notes>7</Notes>
  <HiddenSlides>1</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等线</vt:lpstr>
      <vt:lpstr>Microsoft YaHei</vt:lpstr>
      <vt:lpstr>Microsoft YaHei</vt:lpstr>
      <vt:lpstr>Arial</vt:lpstr>
      <vt:lpstr>Calibri</vt:lpstr>
      <vt:lpstr>Times New Roman</vt:lpstr>
      <vt:lpstr>Office 主题​​</vt:lpstr>
      <vt:lpstr>Project Report: Object Detection with Parallel Streaming on Mobile Devices</vt:lpstr>
      <vt:lpstr>Paper Review</vt:lpstr>
      <vt:lpstr>Background</vt:lpstr>
      <vt:lpstr>System Design</vt:lpstr>
      <vt:lpstr>System Design</vt:lpstr>
      <vt:lpstr>Implementation</vt:lpstr>
      <vt:lpstr>HEVC v.s. JPEG</vt:lpstr>
      <vt:lpstr>Evaluation</vt:lpstr>
      <vt:lpstr>Evaluation</vt:lpstr>
      <vt:lpstr>Demo</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Jiahang</dc:creator>
  <cp:lastModifiedBy>jiahangok</cp:lastModifiedBy>
  <cp:revision>23</cp:revision>
  <dcterms:created xsi:type="dcterms:W3CDTF">2020-10-31T01:58:25Z</dcterms:created>
  <dcterms:modified xsi:type="dcterms:W3CDTF">2020-10-31T08:08:08Z</dcterms:modified>
</cp:coreProperties>
</file>